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16"/>
  </p:notesMasterIdLst>
  <p:handoutMasterIdLst>
    <p:handoutMasterId r:id="rId17"/>
  </p:handoutMasterIdLst>
  <p:sldIdLst>
    <p:sldId id="603" r:id="rId5"/>
    <p:sldId id="2618" r:id="rId6"/>
    <p:sldId id="2147483507" r:id="rId7"/>
    <p:sldId id="2147483483" r:id="rId8"/>
    <p:sldId id="2500" r:id="rId9"/>
    <p:sldId id="2147483499" r:id="rId10"/>
    <p:sldId id="2516" r:id="rId11"/>
    <p:sldId id="2515" r:id="rId12"/>
    <p:sldId id="2147483506" r:id="rId13"/>
    <p:sldId id="582" r:id="rId14"/>
    <p:sldId id="2419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FFFFFF"/>
    <a:srgbClr val="66BA36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7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Infrasys-AI/AIInfra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7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zhuanlan.zhihu.com/p/683671511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华为云发布CloudMatrix 384超节点多项性能全面突破-华为云">
            <a:extLst>
              <a:ext uri="{FF2B5EF4-FFF2-40B4-BE49-F238E27FC236}">
                <a16:creationId xmlns:a16="http://schemas.microsoft.com/office/drawing/2014/main" id="{745324D0-B733-8AFC-E89F-D54B7D2B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113888" y="1703085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488" y="1872116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昇腾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CloudMatrix</a:t>
            </a:r>
          </a:p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384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超节点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https://zhuanlan.zhihu.com/p/683671511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3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1C42A5-8A00-2813-56C4-17149A871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3" y="1204446"/>
            <a:ext cx="2332800" cy="505147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BA51A19-CB33-88FC-545F-C188D027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3" y="1210184"/>
            <a:ext cx="2327500" cy="5040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A8A038-A8C5-5C79-007E-42025BA0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43" y="1210184"/>
            <a:ext cx="2327500" cy="5040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E15BB2D-07D6-08B7-2FFE-07AE650A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54" y="1210184"/>
            <a:ext cx="2327500" cy="50400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什么是算力（算力单位、算力空间）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高性能计算（数值分析、并行计算）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集群计算（高性能计算中心、云数据中心、</a:t>
            </a:r>
            <a:r>
              <a:rPr lang="en-US" altLang="zh-CN" sz="2400" dirty="0"/>
              <a:t> AI </a:t>
            </a:r>
            <a:r>
              <a:rPr lang="zh-CN" altLang="en-US" sz="2400" dirty="0"/>
              <a:t>智算中心）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" altLang="zh-CN" sz="7800" dirty="0"/>
              <a:t>Computational Power</a:t>
            </a:r>
            <a:endParaRPr lang="en-US" altLang="zh-CN" sz="7800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EF4C9-AA02-4D9E-8A85-E15560BE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三类计算集群的主要区别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0ED3B2-3F14-1613-6FFF-870E2DD9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14526"/>
              </p:ext>
            </p:extLst>
          </p:nvPr>
        </p:nvGraphicFramePr>
        <p:xfrm>
          <a:off x="609600" y="1419107"/>
          <a:ext cx="11070405" cy="4642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5334">
                  <a:extLst>
                    <a:ext uri="{9D8B030D-6E8A-4147-A177-3AD203B41FA5}">
                      <a16:colId xmlns:a16="http://schemas.microsoft.com/office/drawing/2014/main" val="4118355072"/>
                    </a:ext>
                  </a:extLst>
                </a:gridCol>
                <a:gridCol w="1659548">
                  <a:extLst>
                    <a:ext uri="{9D8B030D-6E8A-4147-A177-3AD203B41FA5}">
                      <a16:colId xmlns:a16="http://schemas.microsoft.com/office/drawing/2014/main" val="54617212"/>
                    </a:ext>
                  </a:extLst>
                </a:gridCol>
                <a:gridCol w="1711454">
                  <a:extLst>
                    <a:ext uri="{9D8B030D-6E8A-4147-A177-3AD203B41FA5}">
                      <a16:colId xmlns:a16="http://schemas.microsoft.com/office/drawing/2014/main" val="1647608126"/>
                    </a:ext>
                  </a:extLst>
                </a:gridCol>
                <a:gridCol w="2099838">
                  <a:extLst>
                    <a:ext uri="{9D8B030D-6E8A-4147-A177-3AD203B41FA5}">
                      <a16:colId xmlns:a16="http://schemas.microsoft.com/office/drawing/2014/main" val="103987442"/>
                    </a:ext>
                  </a:extLst>
                </a:gridCol>
                <a:gridCol w="1609070">
                  <a:extLst>
                    <a:ext uri="{9D8B030D-6E8A-4147-A177-3AD203B41FA5}">
                      <a16:colId xmlns:a16="http://schemas.microsoft.com/office/drawing/2014/main" val="3531192101"/>
                    </a:ext>
                  </a:extLst>
                </a:gridCol>
                <a:gridCol w="1625161">
                  <a:extLst>
                    <a:ext uri="{9D8B030D-6E8A-4147-A177-3AD203B41FA5}">
                      <a16:colId xmlns:a16="http://schemas.microsoft.com/office/drawing/2014/main" val="2199038997"/>
                    </a:ext>
                  </a:extLst>
                </a:gridCol>
              </a:tblGrid>
              <a:tr h="6280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应用目的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网络特征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存储特征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6065"/>
                  </a:ext>
                </a:extLst>
              </a:tr>
              <a:tr h="1293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HPC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高性能计算中心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国防科研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FP64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双精度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重算力，密集计算，高并行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密集通信（每个应用流量特征不同，部分可隐藏）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复杂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95987"/>
                  </a:ext>
                </a:extLst>
              </a:tr>
              <a:tr h="16215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en-US" altLang="zh-CN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人工智能计算中心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训练推理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FP16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半精度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BF16/FP8/FP4</a:t>
                      </a: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全精度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50000"/>
                        </a:lnSpc>
                      </a:pPr>
                      <a:endParaRPr lang="zh-CN" altLang="en-US" sz="18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密集通信（部分可隐藏）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（按节奏迭代）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860085"/>
                  </a:ext>
                </a:extLst>
              </a:tr>
              <a:tr h="1099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kumimoji="0" lang="zh-CN" altLang="en-US" sz="1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云数据中心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互联网云计算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INT32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整型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  <a:p>
                      <a:pPr marL="0" marR="0" lvl="0" indent="0" algn="l" defTabSz="11869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FP32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全精度</a:t>
                      </a:r>
                      <a:endParaRPr kumimoji="0" lang="en-US" altLang="zh-CN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通用计算，高并发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186966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分散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密集</a:t>
                      </a:r>
                      <a:r>
                        <a:rPr kumimoji="0" lang="en-US" altLang="zh-CN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IO</a:t>
                      </a:r>
                      <a:endParaRPr kumimoji="0" lang="zh-CN" alt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9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89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三类集群计算中心的区别：超算</a:t>
            </a:r>
            <a:r>
              <a:rPr lang="en-US" altLang="zh-CN" dirty="0"/>
              <a:t>&amp;</a:t>
            </a:r>
            <a:r>
              <a:rPr lang="zh-CN" altLang="en-US" dirty="0"/>
              <a:t>智算中心为高并行计算，云数据中心为高并发计算</a:t>
            </a:r>
            <a:endParaRPr lang="en-US" altLang="zh-CN" dirty="0"/>
          </a:p>
          <a:p>
            <a:pPr lvl="1"/>
            <a:r>
              <a:rPr lang="zh-CN" altLang="en-US" dirty="0"/>
              <a:t>超算中心：国之重器，主要进行</a:t>
            </a:r>
            <a:r>
              <a:rPr lang="en-US" altLang="zh-CN" dirty="0"/>
              <a:t>FP64</a:t>
            </a:r>
            <a:r>
              <a:rPr lang="zh-CN" altLang="en-US" dirty="0"/>
              <a:t>双精度的</a:t>
            </a:r>
            <a:r>
              <a:rPr lang="en-US" altLang="zh-CN" dirty="0"/>
              <a:t>HPC</a:t>
            </a:r>
            <a:r>
              <a:rPr lang="zh-CN" altLang="en-US" dirty="0"/>
              <a:t>高性能并行计算</a:t>
            </a:r>
            <a:endParaRPr lang="en-US" altLang="zh-CN" dirty="0"/>
          </a:p>
          <a:p>
            <a:pPr lvl="1"/>
            <a:r>
              <a:rPr lang="zh-CN" altLang="en-US" dirty="0"/>
              <a:t>智算中心：智算利器，主要进行</a:t>
            </a:r>
            <a:r>
              <a:rPr lang="en-US" altLang="zh-CN" dirty="0"/>
              <a:t>FP16</a:t>
            </a:r>
            <a:r>
              <a:rPr lang="zh-CN" altLang="en-US" dirty="0"/>
              <a:t>半精度大模型并行训练和集中推理</a:t>
            </a:r>
            <a:endParaRPr lang="en-US" altLang="zh-CN" dirty="0"/>
          </a:p>
          <a:p>
            <a:pPr lvl="1"/>
            <a:r>
              <a:rPr lang="zh-CN" altLang="en-US" dirty="0"/>
              <a:t>云数据中心：互联网云计算基座，主要进行整形和</a:t>
            </a:r>
            <a:r>
              <a:rPr lang="en-US" altLang="zh-CN" dirty="0"/>
              <a:t>FP32</a:t>
            </a:r>
            <a:r>
              <a:rPr lang="zh-CN" altLang="en-US" dirty="0"/>
              <a:t>全精度的高并发通用计算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400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00258604-1DD1-8879-E8EA-5F6B8398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68CE08-C441-3DD1-B4D7-138D63D5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/>
              <a:t>集群</a:t>
            </a:r>
            <a:r>
              <a:rPr lang="zh-CN" altLang="en-US" dirty="0"/>
              <a:t>计算是主要的算力集成设施建设方式，像水厂、电厂一样</a:t>
            </a:r>
            <a:endParaRPr lang="en-US" altLang="zh-CN" dirty="0"/>
          </a:p>
          <a:p>
            <a:r>
              <a:rPr lang="zh-CN" altLang="en-US" dirty="0"/>
              <a:t>算力基础设施建设，从 分层堆叠 走向 集群全栈优化，达成规模系统最优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775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32795</TotalTime>
  <Words>319</Words>
  <Application>Microsoft Macintosh PowerPoint</Application>
  <PresentationFormat>自定义</PresentationFormat>
  <Paragraphs>56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PowerPoint 演示文稿</vt:lpstr>
      <vt:lpstr>三类计算集群的主要区别</vt:lpstr>
      <vt:lpstr>PowerPoint 演示文稿</vt:lpstr>
      <vt:lpstr>Summary</vt:lpstr>
      <vt:lpstr>Summary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10900</cp:revision>
  <cp:lastPrinted>2023-09-08T09:14:01Z</cp:lastPrinted>
  <dcterms:created xsi:type="dcterms:W3CDTF">2020-08-28T08:44:19Z</dcterms:created>
  <dcterms:modified xsi:type="dcterms:W3CDTF">2025-06-25T07:55:18Z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